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68" r:id="rId12"/>
    <p:sldId id="267" r:id="rId13"/>
    <p:sldId id="269" r:id="rId14"/>
    <p:sldId id="270" r:id="rId15"/>
    <p:sldId id="272" r:id="rId16"/>
    <p:sldId id="273" r:id="rId17"/>
    <p:sldId id="259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>
        <p:scale>
          <a:sx n="111" d="100"/>
          <a:sy n="111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3C00-A273-05FE-867F-35EA9016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3A47EF-5FAB-32E4-3FF9-2FDCCCC84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3028C-DAE1-86C9-4BC3-9C69A988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0BC0A-01CE-2481-044E-2ACCC5E5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96328-6354-5240-52C2-08C39D04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1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DE740-2F5E-2F96-5200-1671A76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B97D6B-CD59-6156-7F25-B7475CBFD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415DD-94F2-A6E7-FDF4-D4679CE3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7532B-A77B-75F7-9A6B-E4B9909A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443B9-FE44-2193-996C-24E8E4CF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FAC3FB-F27B-1F00-098E-D63E2B21A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53017C-27D0-B2BA-FBA7-54C4A5926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1E8E2-4571-574A-B444-44C543AC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C98C7-E28E-9CBD-3E09-FB48FBBE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EE078-27F7-1067-BC3C-9366C55F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5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57C48-01EE-1C15-5068-AF061329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D9F30-8BAD-93AB-4254-2DADFB64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7E640-D313-42B6-8A74-39B73BA9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0A1E74-1852-E8FE-E2E8-CA137892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4DE41-00EF-F9CE-61B6-75CD3058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3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0C445-9B88-6414-9057-CA575F39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692BC-C695-3C11-6DC5-886EE46D9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44EF89-06B5-BAEF-6774-24865A33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D24E4-BC5D-9D53-CEC4-9ACBC3A3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B5E19-021B-B2C7-3405-E7030E00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26B33-8B5B-A7B8-7644-90FA7A38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7969E-F868-D1EA-D64D-6939EA685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92906-EA5A-5759-4AD1-345EC3EE3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27B20-E4BA-86AD-096D-47074757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4038CB-415F-F4A9-C891-F8535D37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503F1-CC1B-AECB-8B82-45F1F238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0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19C00-15BE-F843-F679-D07FABB5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FA667-D27D-7A45-26A1-1344BD3D5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7CBE39-5E11-3752-9BBF-2DDF7A033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B5E0A-BC2F-4C85-CD4D-F8D78F0BB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6F5C23-0D93-B7B6-24B0-8D5CD7A4F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1CA31B-9ACD-4CD4-6830-CC78AB44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050F31-A9DE-CD26-94CB-76D4B0DE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49B678-DC48-480F-7623-78FC7E5A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9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00903-146F-5A55-351B-9AE5A082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D6AC2E-FF7D-A34F-9BA9-FAA54CE6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FF7EC-9BE4-6A59-4A0F-20E27455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70FABA-0633-4E81-8DD0-F46A509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EDD938-3FC8-7F20-0094-3AAB4FF2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0C856F-F0B0-582E-0C4B-4D7D57A3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A93EB-C93B-D79C-DFC6-E09B32D9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6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17CB3-31E6-DD15-2492-B0C92C40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F02BD-44D2-5A2F-38BF-AA3DDE5C6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1033C3-F72C-70B9-82CE-EC4C57F68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B44DD6-7422-6C65-E989-E374B479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D66D94-467C-C2E4-1375-CC689D99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B745A-7875-BF81-FC5C-D1629761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8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81C8A-F1C8-402D-EC22-2D4682F2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9B84C2-5856-80D2-BA2D-06E716EA8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9BDCDA-F6C7-F1B2-9055-D1CEAB80D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783149-CB40-2E16-63A2-EC919296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591299-7C68-786C-686F-B23B5675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128D1-275C-5916-8895-8BCC52E9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2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1C3F7-BF50-C2DD-E130-196DD19C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79ED-EB16-085E-ED78-3BE7F5BE9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64C6E-CECC-8E64-9AA6-BF8402922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9E775-A084-4968-B608-8A854FD910E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2C811-E67F-3211-CF60-175EE20D0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EACD2-B8FA-EB13-6814-C5267FFD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AC7CE-0C80-4FF6-80FE-E70DEF58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3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doob/three.js/blob/master/examples/webgl_materials_standard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reepbr.com/materials/dusty-cobble-pb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8C1BCA-247F-4480-B78C-924FEBA5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BF4901-830F-F19B-30E3-0C464555B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993913"/>
            <a:ext cx="4013877" cy="4021637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WebGL / Graphics </a:t>
            </a:r>
            <a:r>
              <a:rPr lang="ko-KR" altLang="en-US" dirty="0"/>
              <a:t>스터디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2AFBBC-7248-693C-84CD-C0482FFDA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5015551"/>
            <a:ext cx="4013872" cy="1069441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altLang="ko-KR" dirty="0"/>
              <a:t>Day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</a:p>
          <a:p>
            <a:pPr algn="l"/>
            <a:r>
              <a:rPr lang="en-US" altLang="ko-KR" dirty="0" err="1"/>
              <a:t>Threejs</a:t>
            </a:r>
            <a:r>
              <a:rPr lang="en-US" altLang="ko-KR" dirty="0"/>
              <a:t> : Texture,</a:t>
            </a:r>
            <a:r>
              <a:rPr lang="ko-KR" altLang="en-US" dirty="0"/>
              <a:t> </a:t>
            </a:r>
            <a:r>
              <a:rPr lang="en-US" altLang="ko-KR" dirty="0"/>
              <a:t>Light, Camera, </a:t>
            </a:r>
            <a:r>
              <a:rPr lang="en-US" altLang="ko-KR"/>
              <a:t>glT</a:t>
            </a:r>
            <a:r>
              <a:rPr lang="en-US" altLang="ko-KR" dirty="0"/>
              <a:t>F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E37057-BDB6-4452-836A-27973D54F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A3A707-72D6-4BAB-8187-F8204F4ED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83411D-901F-4574-9926-33415AA9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3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0FA17-90DF-856B-B1DF-EC82D657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550AF-261B-8431-51B4-4F38978BD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69CE59-020C-61FB-3A68-C0271E8E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82" y="1552666"/>
            <a:ext cx="827838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BD4F6-38D6-25D7-42F8-E1F58F69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UV Mapping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780D3-90C0-82E2-4698-26F4C54E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7531B-FB61-A594-172B-06BCF0A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56" y="2076570"/>
            <a:ext cx="7744906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9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5C544-8B5D-7F3F-2A18-F9B4AB07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the code!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D579D-73B5-AA61-4C0D-DC954E6C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 : </a:t>
            </a:r>
          </a:p>
          <a:p>
            <a:r>
              <a:rPr lang="en-US" altLang="ko-KR" dirty="0">
                <a:hlinkClick r:id="rId2"/>
              </a:rPr>
              <a:t>https://github.com/mrdoob/three.js/blob/master/examples/webgl_materials_standard.html</a:t>
            </a:r>
            <a:endParaRPr lang="en-US" altLang="ko-KR" dirty="0"/>
          </a:p>
          <a:p>
            <a:r>
              <a:rPr lang="en-US" altLang="ko-KR" dirty="0"/>
              <a:t>Yes check the examples!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78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5944B-FD5B-AA96-1846-B3695BFD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Lights in </a:t>
            </a:r>
            <a:r>
              <a:rPr lang="en-US" altLang="ko-KR" dirty="0" err="1"/>
              <a:t>Threejs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6D10DF-A943-AEC8-9D51-BFE18CF9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Various lights in </a:t>
            </a:r>
            <a:r>
              <a:rPr lang="en-US" altLang="ko-KR" dirty="0" err="1"/>
              <a:t>threejs</a:t>
            </a:r>
            <a:r>
              <a:rPr lang="en-US" altLang="ko-KR" dirty="0"/>
              <a:t>. Check the docs.</a:t>
            </a:r>
          </a:p>
          <a:p>
            <a:pPr marL="0" indent="0">
              <a:buNone/>
            </a:pPr>
            <a:r>
              <a:rPr lang="en-US" altLang="ko-KR" dirty="0"/>
              <a:t>+ Let’s check the codes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B0E2B-B3F2-30C8-1373-5A7F483A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882" y="2679352"/>
            <a:ext cx="253400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088EF-6432-D132-045F-C046034F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Secret about lights. “Falloffs”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BFA53-0F4A-B430-7913-9DDE7697A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D2CE5-E247-02B8-5A50-3FBD42D8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509" y="2665562"/>
            <a:ext cx="4929772" cy="3137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DC51E-956D-4E10-2CA6-BD3E733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7" y="1643527"/>
            <a:ext cx="653506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6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0F3AA-8EB4-7F93-D21C-239DBD6D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Secret about lights : Blackbody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0528F-2D8C-CB7D-C986-F25AC7590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https://threejs.org/docs/#examples/en/math/Lut</a:t>
            </a:r>
          </a:p>
          <a:p>
            <a:pPr marL="0" indent="0">
              <a:buNone/>
            </a:pPr>
            <a:r>
              <a:rPr lang="en-US" altLang="ko-KR" dirty="0"/>
              <a:t>“Real life lights are blackbody-colored”</a:t>
            </a:r>
            <a:endParaRPr lang="ko-KR" altLang="en-US" dirty="0"/>
          </a:p>
        </p:txBody>
      </p:sp>
      <p:pic>
        <p:nvPicPr>
          <p:cNvPr id="5122" name="Picture 2" descr="Blackbody Node — Blender Manual">
            <a:extLst>
              <a:ext uri="{FF2B5EF4-FFF2-40B4-BE49-F238E27FC236}">
                <a16:creationId xmlns:a16="http://schemas.microsoft.com/office/drawing/2014/main" id="{FB574495-07A0-151D-2633-13393BCF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19" y="3078552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86D3-26D7-4374-557A-947F78FC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146" name="Picture 2" descr="Light and Blackbody Light Sources | Robot Academy">
            <a:extLst>
              <a:ext uri="{FF2B5EF4-FFF2-40B4-BE49-F238E27FC236}">
                <a16:creationId xmlns:a16="http://schemas.microsoft.com/office/drawing/2014/main" id="{8E72ADDE-5634-422B-6F5C-9ACCC496A2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670" y="1863801"/>
            <a:ext cx="7894659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9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E4AE3-FBE3-F503-B12F-3866A706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Control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EB409-BE7D-0A85-8BBE-BEE324393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4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FA8AE-BFBF-C965-15CE-651E2C35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Complex Objects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88DA8C-2D76-952D-CE80-79834BFC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Threejs</a:t>
            </a:r>
            <a:r>
              <a:rPr lang="en-US" altLang="ko-KR" dirty="0"/>
              <a:t> officially recommends </a:t>
            </a:r>
            <a:r>
              <a:rPr lang="en-US" altLang="ko-KR" dirty="0" err="1"/>
              <a:t>glTF</a:t>
            </a:r>
            <a:r>
              <a:rPr lang="en-US" altLang="ko-KR" dirty="0"/>
              <a:t> format (GL Transmission Format)</a:t>
            </a:r>
          </a:p>
          <a:p>
            <a:pPr marL="0" indent="0">
              <a:buNone/>
            </a:pPr>
            <a:r>
              <a:rPr lang="en-US" altLang="ko-KR" dirty="0"/>
              <a:t>https://threejs.org/docs/#manual/en/introduction/Loading-3D-models</a:t>
            </a:r>
          </a:p>
        </p:txBody>
      </p:sp>
    </p:spTree>
    <p:extLst>
      <p:ext uri="{BB962C8B-B14F-4D97-AF65-F5344CB8AC3E}">
        <p14:creationId xmlns:p14="http://schemas.microsoft.com/office/powerpoint/2010/main" val="114927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B2971-329D-B484-E89A-E122A87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did, what we should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F6D07-C20B-D823-6038-66FD70DC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We are able to…</a:t>
            </a:r>
          </a:p>
          <a:p>
            <a:r>
              <a:rPr lang="en-US" altLang="ko-KR" dirty="0"/>
              <a:t>Create basic objects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move them around</a:t>
            </a:r>
          </a:p>
          <a:p>
            <a:r>
              <a:rPr lang="en-US" altLang="ko-KR" dirty="0"/>
              <a:t>Create basic camera</a:t>
            </a:r>
          </a:p>
          <a:p>
            <a:r>
              <a:rPr lang="en-US" altLang="ko-KR" dirty="0"/>
              <a:t>Very basic animation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We need to…</a:t>
            </a:r>
          </a:p>
          <a:p>
            <a:r>
              <a:rPr lang="en-US" altLang="ko-KR" dirty="0"/>
              <a:t>Load complex objects</a:t>
            </a:r>
          </a:p>
          <a:p>
            <a:r>
              <a:rPr lang="en-US" altLang="ko-KR" dirty="0"/>
              <a:t>Use textures</a:t>
            </a:r>
          </a:p>
          <a:p>
            <a:r>
              <a:rPr lang="en-US" altLang="ko-KR" dirty="0"/>
              <a:t>Load complex animation</a:t>
            </a:r>
          </a:p>
          <a:p>
            <a:r>
              <a:rPr lang="en-US" altLang="ko-KR" dirty="0"/>
              <a:t>Move camera around + create compositions</a:t>
            </a:r>
          </a:p>
        </p:txBody>
      </p:sp>
    </p:spTree>
    <p:extLst>
      <p:ext uri="{BB962C8B-B14F-4D97-AF65-F5344CB8AC3E}">
        <p14:creationId xmlns:p14="http://schemas.microsoft.com/office/powerpoint/2010/main" val="35285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4DDAC-344E-0C43-A0D7-1E499AF9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84202-095D-E435-11AF-A8DDF303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is texture mapping?</a:t>
            </a:r>
          </a:p>
        </p:txBody>
      </p:sp>
      <p:pic>
        <p:nvPicPr>
          <p:cNvPr id="1026" name="Picture 2" descr="UV mapping - Wikipedia">
            <a:extLst>
              <a:ext uri="{FF2B5EF4-FFF2-40B4-BE49-F238E27FC236}">
                <a16:creationId xmlns:a16="http://schemas.microsoft.com/office/drawing/2014/main" id="{18B902B8-D270-090F-E2C8-8D50B226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08" y="24923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3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DFCD-6A17-D324-0547-F2D0211B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 than just color.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EADA2-7AA9-0B9C-1522-F4FC5F4B7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https://freepbr.com/materials/dusty-cobble-pbr/</a:t>
            </a:r>
            <a:endParaRPr lang="en-US" altLang="ko-KR" dirty="0"/>
          </a:p>
          <a:p>
            <a:r>
              <a:rPr lang="en-US" altLang="ko-KR" dirty="0"/>
              <a:t>What does </a:t>
            </a:r>
            <a:r>
              <a:rPr lang="en-US" altLang="ko-KR" dirty="0" err="1"/>
              <a:t>pbr</a:t>
            </a:r>
            <a:r>
              <a:rPr lang="en-US" altLang="ko-KR" dirty="0"/>
              <a:t>-texture consist of?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7A6691-7A2E-7365-79A1-F54AFD19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331" y="3294063"/>
            <a:ext cx="522995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4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34AB73-4FBD-0924-A05D-F5B08A7C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altLang="ko-KR" sz="4800">
                <a:solidFill>
                  <a:schemeClr val="bg1"/>
                </a:solidFill>
              </a:rPr>
              <a:t>PBR</a:t>
            </a:r>
            <a:endParaRPr lang="ko-KR" altLang="en-US" sz="48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B1D999-A60A-D4AF-9AE7-ED3CEE31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64" y="891906"/>
            <a:ext cx="4705403" cy="23762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BE375-4D56-46FB-F187-31A47A772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8EA003-11F5-4C08-C710-B69670E0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6" y="3631023"/>
            <a:ext cx="4837061" cy="22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8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A7A6D4-2671-CBA4-6C99-5E3748F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ko-KR" sz="3600"/>
              <a:t>Roughness, Metallic, Albedo</a:t>
            </a:r>
            <a:endParaRPr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6A518-807E-3A62-DD3E-19B28612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ko-KR" altLang="en-US" sz="2000"/>
              <a:t>얼마나 빛 자체를 반사하는가</a:t>
            </a:r>
            <a:r>
              <a:rPr lang="en-US" altLang="ko-KR" sz="2000"/>
              <a:t>?</a:t>
            </a:r>
          </a:p>
          <a:p>
            <a:r>
              <a:rPr lang="ko-KR" altLang="en-US" sz="2000"/>
              <a:t>얼마나 반사가 선명한가</a:t>
            </a:r>
            <a:r>
              <a:rPr lang="en-US" altLang="ko-KR" sz="2000"/>
              <a:t>?</a:t>
            </a:r>
          </a:p>
          <a:p>
            <a:r>
              <a:rPr lang="ko-KR" altLang="en-US" sz="2000"/>
              <a:t>원래 색은 무엇인가</a:t>
            </a:r>
            <a:r>
              <a:rPr lang="en-US" altLang="ko-KR" sz="2000"/>
              <a:t>?</a:t>
            </a:r>
          </a:p>
          <a:p>
            <a:pPr marL="0" indent="0">
              <a:buNone/>
            </a:pPr>
            <a:r>
              <a:rPr lang="ko-KR" altLang="en-US" sz="200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13273F-830E-342C-CCC5-2B7C0AFA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35" y="1782982"/>
            <a:ext cx="4297579" cy="21165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985E22-6AF9-E37F-CBCA-DE8947B0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086492"/>
            <a:ext cx="6253212" cy="20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5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EE5DEF-30CB-738A-91FB-91FC2059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ko-KR" sz="3600"/>
              <a:t>Height Map, Normal Map</a:t>
            </a:r>
            <a:endParaRPr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32963-81A9-EA24-75A0-53DAC2BC5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Y </a:t>
            </a:r>
            <a:r>
              <a:rPr lang="ko-KR" altLang="en-US" sz="2000" dirty="0"/>
              <a:t>값만 바꾸는 것</a:t>
            </a:r>
            <a:endParaRPr lang="en-US" altLang="ko-KR" sz="2000" dirty="0"/>
          </a:p>
          <a:p>
            <a:r>
              <a:rPr lang="en-US" altLang="ko-KR" sz="2000" dirty="0"/>
              <a:t>(x, y, z) </a:t>
            </a:r>
            <a:r>
              <a:rPr lang="ko-KR" altLang="en-US" sz="2000" dirty="0"/>
              <a:t>로서</a:t>
            </a:r>
            <a:r>
              <a:rPr lang="en-US" altLang="ko-KR" sz="2000" dirty="0"/>
              <a:t>, </a:t>
            </a:r>
            <a:r>
              <a:rPr lang="ko-KR" altLang="en-US" sz="2000" dirty="0"/>
              <a:t>어디를 바라보고 있는가</a:t>
            </a:r>
            <a:r>
              <a:rPr lang="en-US" altLang="ko-KR" sz="2000" dirty="0"/>
              <a:t>?</a:t>
            </a:r>
          </a:p>
          <a:p>
            <a:endParaRPr lang="ko-KR" alt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 descr="흐림이(가) 표시된 사진&#10;&#10;자동 생성된 설명">
            <a:extLst>
              <a:ext uri="{FF2B5EF4-FFF2-40B4-BE49-F238E27FC236}">
                <a16:creationId xmlns:a16="http://schemas.microsoft.com/office/drawing/2014/main" id="{DE65C7F4-A094-C9E1-DA5F-C64313EE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0" y="2440410"/>
            <a:ext cx="3047033" cy="3047033"/>
          </a:xfrm>
          <a:prstGeom prst="rect">
            <a:avLst/>
          </a:prstGeom>
        </p:spPr>
      </p:pic>
      <p:pic>
        <p:nvPicPr>
          <p:cNvPr id="7" name="그림 6" descr="흐림이(가) 표시된 사진&#10;&#10;자동 생성된 설명">
            <a:extLst>
              <a:ext uri="{FF2B5EF4-FFF2-40B4-BE49-F238E27FC236}">
                <a16:creationId xmlns:a16="http://schemas.microsoft.com/office/drawing/2014/main" id="{651D1BB1-25F1-18B7-C599-8CFDE87C4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99" y="2438522"/>
            <a:ext cx="3047033" cy="30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4C9C83-EED7-682E-FA2A-A84CB1D0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ko-KR" sz="3600"/>
              <a:t>Ambient Occlusion</a:t>
            </a:r>
            <a:endParaRPr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48683-E1E4-BF42-B6DF-D618938C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빛은 어디를 더 튕길까</a:t>
            </a:r>
            <a:r>
              <a:rPr lang="en-US" altLang="ko-KR" sz="2000" dirty="0"/>
              <a:t>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dirty="0">
                <a:sym typeface="Wingdings" panose="05000000000000000000" pitchFamily="2" charset="2"/>
              </a:rPr>
              <a:t>현실성을 줄 수 있는 매우 빠른 </a:t>
            </a:r>
            <a:r>
              <a:rPr lang="en-US" altLang="ko-KR" sz="2000" dirty="0">
                <a:sym typeface="Wingdings" panose="05000000000000000000" pitchFamily="2" charset="2"/>
              </a:rPr>
              <a:t>trick!</a:t>
            </a:r>
          </a:p>
          <a:p>
            <a:pPr>
              <a:buFont typeface="Wingdings" panose="05000000000000000000" pitchFamily="2" charset="2"/>
              <a:buChar char="è"/>
            </a:pPr>
            <a:endParaRPr lang="ko-KR" altLang="en-US" sz="2000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Isosceles Triangle 205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All you need to know about Ambient Occlusion — Bobby Parker">
            <a:extLst>
              <a:ext uri="{FF2B5EF4-FFF2-40B4-BE49-F238E27FC236}">
                <a16:creationId xmlns:a16="http://schemas.microsoft.com/office/drawing/2014/main" id="{C5B568C9-2123-283A-8CB0-4B8C963C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0540" y="1782982"/>
            <a:ext cx="3762769" cy="21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62" name="Isosceles Triangle 206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A6D603F-AF76-C9AC-32DF-4400471B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303" y="4060406"/>
            <a:ext cx="3807246" cy="20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Isosceles Triangle 308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mbient Occlusion? (SSAO, HBAO, HDAO And VXAO)">
            <a:extLst>
              <a:ext uri="{FF2B5EF4-FFF2-40B4-BE49-F238E27FC236}">
                <a16:creationId xmlns:a16="http://schemas.microsoft.com/office/drawing/2014/main" id="{903D08FD-4A82-2BB4-F24C-3F75BE98F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25083"/>
            <a:ext cx="10905066" cy="34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26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263</Words>
  <Application>Microsoft Office PowerPoint</Application>
  <PresentationFormat>와이드스크린</PresentationFormat>
  <Paragraphs>49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WebGL / Graphics 스터디</vt:lpstr>
      <vt:lpstr>What we did, what we should</vt:lpstr>
      <vt:lpstr>Texture</vt:lpstr>
      <vt:lpstr>More than just color.</vt:lpstr>
      <vt:lpstr>PBR</vt:lpstr>
      <vt:lpstr>Roughness, Metallic, Albedo</vt:lpstr>
      <vt:lpstr>Height Map, Normal Map</vt:lpstr>
      <vt:lpstr>Ambient Occlusion</vt:lpstr>
      <vt:lpstr>PowerPoint 프레젠테이션</vt:lpstr>
      <vt:lpstr>Variance</vt:lpstr>
      <vt:lpstr>UV Mapping</vt:lpstr>
      <vt:lpstr>Check the code!</vt:lpstr>
      <vt:lpstr>Lights in Threejs</vt:lpstr>
      <vt:lpstr>Secret about lights. “Falloffs”</vt:lpstr>
      <vt:lpstr>Secret about lights : Blackbody</vt:lpstr>
      <vt:lpstr>…</vt:lpstr>
      <vt:lpstr>Camera Control </vt:lpstr>
      <vt:lpstr>Load Complex Objects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/ Graphics 스터디</dc:title>
  <dc:creator>류 시모</dc:creator>
  <cp:lastModifiedBy>류 시모</cp:lastModifiedBy>
  <cp:revision>38</cp:revision>
  <dcterms:created xsi:type="dcterms:W3CDTF">2022-09-13T00:48:09Z</dcterms:created>
  <dcterms:modified xsi:type="dcterms:W3CDTF">2022-11-11T11:01:23Z</dcterms:modified>
</cp:coreProperties>
</file>